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9"/>
  </p:notesMasterIdLst>
  <p:sldIdLst>
    <p:sldId id="257" r:id="rId2"/>
    <p:sldId id="258" r:id="rId3"/>
    <p:sldId id="347" r:id="rId4"/>
    <p:sldId id="342" r:id="rId5"/>
    <p:sldId id="324" r:id="rId6"/>
    <p:sldId id="319" r:id="rId7"/>
    <p:sldId id="354" r:id="rId8"/>
    <p:sldId id="325" r:id="rId9"/>
    <p:sldId id="355" r:id="rId10"/>
    <p:sldId id="358" r:id="rId11"/>
    <p:sldId id="357" r:id="rId12"/>
    <p:sldId id="359" r:id="rId13"/>
    <p:sldId id="360" r:id="rId14"/>
    <p:sldId id="356" r:id="rId15"/>
    <p:sldId id="363" r:id="rId16"/>
    <p:sldId id="362" r:id="rId17"/>
    <p:sldId id="364" r:id="rId18"/>
    <p:sldId id="365" r:id="rId19"/>
    <p:sldId id="366" r:id="rId20"/>
    <p:sldId id="367" r:id="rId21"/>
    <p:sldId id="368" r:id="rId22"/>
    <p:sldId id="369" r:id="rId23"/>
    <p:sldId id="330" r:id="rId24"/>
    <p:sldId id="331" r:id="rId25"/>
    <p:sldId id="370" r:id="rId26"/>
    <p:sldId id="375" r:id="rId27"/>
    <p:sldId id="376" r:id="rId28"/>
    <p:sldId id="303" r:id="rId29"/>
    <p:sldId id="377" r:id="rId30"/>
    <p:sldId id="378" r:id="rId31"/>
    <p:sldId id="380" r:id="rId32"/>
    <p:sldId id="352" r:id="rId33"/>
    <p:sldId id="309" r:id="rId34"/>
    <p:sldId id="371" r:id="rId35"/>
    <p:sldId id="372" r:id="rId36"/>
    <p:sldId id="373" r:id="rId37"/>
    <p:sldId id="374" r:id="rId38"/>
  </p:sldIdLst>
  <p:sldSz cx="12192000" cy="6858000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un" initials="y" lastIdx="1" clrIdx="0">
    <p:extLst>
      <p:ext uri="{19B8F6BF-5375-455C-9EA6-DF929625EA0E}">
        <p15:presenceInfo xmlns:p15="http://schemas.microsoft.com/office/powerpoint/2012/main" userId="you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18" autoAdjust="0"/>
  </p:normalViewPr>
  <p:slideViewPr>
    <p:cSldViewPr snapToGrid="0">
      <p:cViewPr varScale="1">
        <p:scale>
          <a:sx n="113" d="100"/>
          <a:sy n="113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89B81-BCB2-4B40-B107-2AFE39BB41FD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81463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982" y="3272145"/>
            <a:ext cx="7943850" cy="26772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4596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8B27F-BA6A-4D6B-BC15-78461D6542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06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92B3-F5EF-4640-BF9B-B61946578720}" type="datetime1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94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6568-1B79-4723-850D-C62CFD5229DC}" type="datetime1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31D2-3C7B-47E5-A110-FA49DE0526E5}" type="datetime1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58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4DDA-0481-40C3-A8DC-DA80A96D9229}" type="datetime1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425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CFB1-48D7-4BFE-A9AF-CB22B918E7C0}" type="datetime1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57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139F-BB1B-415F-80A2-258634E41BED}" type="datetime1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73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D431-9BAB-4B2C-8745-0132C3E2850E}" type="datetime1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3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C29A-6323-4F8A-ABF2-B622F7A8C79A}" type="datetime1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71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D009-2732-442B-BB0C-4AEEC6462B1C}" type="datetime1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85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612871-B71C-44CD-BCD9-5A18E70DD12E}" type="datetime1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72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9B5F-8611-43CF-9D29-91869BD28FA6}" type="datetime1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15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DDC8B04-E4B1-4135-B415-4D59FFEC47C3}" type="datetime1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7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3FD0CE-29E2-4F39-AA4A-162E11B39E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Self-supervised Contrastive Enhancement with Symmetric Few-shot Learning Towers for Cold-start News Recommendation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ACFD6DF-A04E-4C43-A900-9438FC719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Source   : CIKM ‘23</a:t>
            </a:r>
          </a:p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Speaker : yang-YI,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LIN</a:t>
            </a:r>
          </a:p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Advisor  : Jia-Ling, Koh</a:t>
            </a:r>
          </a:p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Date       : 2024/03/12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F033BDC-F0D2-4F65-B596-1C28B608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6402637-62D5-4F6C-8662-67E76CCAB926}"/>
              </a:ext>
            </a:extLst>
          </p:cNvPr>
          <p:cNvSpPr/>
          <p:nvPr/>
        </p:nvSpPr>
        <p:spPr>
          <a:xfrm>
            <a:off x="1964267" y="3699933"/>
            <a:ext cx="8144932" cy="5512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0C24C64-4ADC-4936-BDFF-168B22DED61E}"/>
              </a:ext>
            </a:extLst>
          </p:cNvPr>
          <p:cNvSpPr txBox="1"/>
          <p:nvPr/>
        </p:nvSpPr>
        <p:spPr>
          <a:xfrm>
            <a:off x="10109199" y="3947145"/>
            <a:ext cx="106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task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59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Basic Training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8248" y="1845800"/>
                <a:ext cx="10637241" cy="452011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probability scores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𝑢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positive sample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clicked news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negative samples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randomly selected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not clicked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loss function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8248" y="1845800"/>
                <a:ext cx="10637241" cy="4520118"/>
              </a:xfrm>
              <a:blipFill>
                <a:blip r:embed="rId2"/>
                <a:stretch>
                  <a:fillRect l="-16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10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DEC304E-8ADD-455F-B1A0-E2A6D4E84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3"/>
          <a:stretch/>
        </p:blipFill>
        <p:spPr>
          <a:xfrm>
            <a:off x="8774884" y="2500767"/>
            <a:ext cx="2813108" cy="423027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D68602C-4DC1-42F3-BA01-D733468CC6B8}"/>
              </a:ext>
            </a:extLst>
          </p:cNvPr>
          <p:cNvSpPr/>
          <p:nvPr/>
        </p:nvSpPr>
        <p:spPr>
          <a:xfrm>
            <a:off x="9831897" y="2785710"/>
            <a:ext cx="838900" cy="4750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6B346BC-F26F-4D1F-9FA2-5F9DE38BA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005" y="4307275"/>
            <a:ext cx="45624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37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Personalized Gating Mechanism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8248" y="1845800"/>
                <a:ext cx="10637241" cy="4809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fused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original feature representation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 and the virtual feature representation(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zh-TW" alt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trainable parameters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The news will be fused in the same way.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8248" y="1845800"/>
                <a:ext cx="10637241" cy="4809000"/>
              </a:xfrm>
              <a:blipFill>
                <a:blip r:embed="rId2"/>
                <a:stretch>
                  <a:fillRect l="-16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11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DEC304E-8ADD-455F-B1A0-E2A6D4E84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3"/>
          <a:stretch/>
        </p:blipFill>
        <p:spPr>
          <a:xfrm>
            <a:off x="8774884" y="2500767"/>
            <a:ext cx="2813108" cy="423027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D68602C-4DC1-42F3-BA01-D733468CC6B8}"/>
              </a:ext>
            </a:extLst>
          </p:cNvPr>
          <p:cNvSpPr/>
          <p:nvPr/>
        </p:nvSpPr>
        <p:spPr>
          <a:xfrm>
            <a:off x="8710891" y="3428999"/>
            <a:ext cx="3117585" cy="689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D64A106-8255-4AB9-99BC-AD5935700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431" y="4890642"/>
            <a:ext cx="4121465" cy="429937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A3051887-539E-4114-9A82-641858D0A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431" y="3260737"/>
            <a:ext cx="4227714" cy="42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9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Symmetric Few-shot Learning Towers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248" y="1845800"/>
            <a:ext cx="10637241" cy="461398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12</a:t>
            </a:fld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8CE1A69-64A6-4453-9916-0E6C89645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0" b="1"/>
          <a:stretch/>
        </p:blipFill>
        <p:spPr>
          <a:xfrm>
            <a:off x="1782733" y="1845800"/>
            <a:ext cx="8379502" cy="486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56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Construction of Attribute Features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8248" y="1845800"/>
                <a:ext cx="10637241" cy="443894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user attributes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 and user ID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𝐼𝐷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zh-TW" altLang="en-US" sz="2000" dirty="0">
                    <a:solidFill>
                      <a:schemeClr val="tx1"/>
                    </a:solidFill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  <m:r>
                      <a:rPr lang="zh-TW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：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categories of his/her preferred news</a:t>
                </a:r>
              </a:p>
              <a:p>
                <a:pPr marL="201168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                                       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,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𝑇：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topics,  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 𝑆：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subtopics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virtual feature generation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8248" y="1845800"/>
                <a:ext cx="10637241" cy="4438940"/>
              </a:xfrm>
              <a:blipFill>
                <a:blip r:embed="rId2"/>
                <a:stretch>
                  <a:fillRect l="-16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13</a:t>
            </a:fld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22BE3F7-F998-450D-A36B-4F98C8D28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2" y="1778843"/>
            <a:ext cx="3532828" cy="50122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D68602C-4DC1-42F3-BA01-D733468CC6B8}"/>
              </a:ext>
            </a:extLst>
          </p:cNvPr>
          <p:cNvSpPr/>
          <p:nvPr/>
        </p:nvSpPr>
        <p:spPr>
          <a:xfrm>
            <a:off x="8830732" y="5437726"/>
            <a:ext cx="1108143" cy="1178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974EDBB-D7A4-4A87-8671-D6AC2DC6E3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92" b="1"/>
          <a:stretch/>
        </p:blipFill>
        <p:spPr>
          <a:xfrm>
            <a:off x="1299992" y="3132666"/>
            <a:ext cx="2964804" cy="38946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136EC64-E476-4D9D-B74B-E4009100F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65" y="4980820"/>
            <a:ext cx="8072003" cy="456906"/>
          </a:xfrm>
          <a:prstGeom prst="rect">
            <a:avLst/>
          </a:prstGeom>
        </p:spPr>
      </p:pic>
      <p:sp>
        <p:nvSpPr>
          <p:cNvPr id="4" name="箭號: 弧形下彎 3">
            <a:extLst>
              <a:ext uri="{FF2B5EF4-FFF2-40B4-BE49-F238E27FC236}">
                <a16:creationId xmlns:a16="http://schemas.microsoft.com/office/drawing/2014/main" id="{9D931057-BFA9-4A75-A8D1-C5F3DCF35FAF}"/>
              </a:ext>
            </a:extLst>
          </p:cNvPr>
          <p:cNvSpPr/>
          <p:nvPr/>
        </p:nvSpPr>
        <p:spPr>
          <a:xfrm rot="10800000">
            <a:off x="3347207" y="5504681"/>
            <a:ext cx="3433469" cy="6319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5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The Basic concepts of 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Attention Mechanism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14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3D3A243-3B7F-45DA-9C7E-DA1B95979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88" y="1845800"/>
            <a:ext cx="8388823" cy="4310246"/>
          </a:xfrm>
          <a:prstGeom prst="rect">
            <a:avLst/>
          </a:prstGeom>
        </p:spPr>
      </p:pic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0C7CE168-C572-4AFF-A829-ACA6F84E5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30442" y="4151426"/>
            <a:ext cx="376155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17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Three steps by Attention Mechanisms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15</a:t>
            </a:fld>
            <a:endParaRPr lang="zh-TW" altLang="en-US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0C7CE168-C572-4AFF-A829-ACA6F84E5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3255" y="3708166"/>
            <a:ext cx="3761558" cy="103641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BDEDEB0-1468-4646-9B71-6E72021235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1"/>
          <a:stretch/>
        </p:blipFill>
        <p:spPr>
          <a:xfrm>
            <a:off x="145386" y="1787242"/>
            <a:ext cx="6137985" cy="503766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845F651-A714-4FC3-969B-7A7EC5B7B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255" y="2587673"/>
            <a:ext cx="2322777" cy="70110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7109F5E-8F2F-4835-81B1-A39C22C4E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255" y="5153019"/>
            <a:ext cx="5061944" cy="6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41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Attention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種類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8248" y="1845800"/>
                <a:ext cx="10637241" cy="472559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input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 user set 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𝑈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, item set 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𝐼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             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 set of time periods 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𝐻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(each time period 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𝑡 ∈ 𝐻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output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recommended score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recommendation function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  <m:r>
                      <a:rPr lang="zh-TW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=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zh-TW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  <m:sup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</a:t>
                </a: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recommended score for item 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𝑖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assigned by user 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𝑢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dur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  <m:sup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 neural network model,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user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features,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item features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8248" y="1845800"/>
                <a:ext cx="10637241" cy="4725597"/>
              </a:xfrm>
              <a:blipFill>
                <a:blip r:embed="rId2"/>
                <a:stretch>
                  <a:fillRect l="-16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16</a:t>
            </a:fld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ECC945C-9094-4020-BC35-42EB27BA6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99739"/>
            <a:ext cx="9846733" cy="419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00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Methods for Getting Matching Scores 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(Query and Keys)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248" y="1845800"/>
            <a:ext cx="10637241" cy="47255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en-US" altLang="zh-CN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Inner product</a:t>
            </a:r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en-US" altLang="zh-CN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Matrix product (Inner product after transformation)</a:t>
            </a:r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CN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en-US" altLang="zh-CN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Cosine Similarity</a:t>
            </a:r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 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en-US" altLang="zh-TW" sz="24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Concat</a:t>
            </a:r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 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en-US" altLang="zh-CN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MLP</a:t>
            </a:r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 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17</a:t>
            </a:fld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D561753-0BA1-43CB-B5D1-8B143CE64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617" y="1943692"/>
            <a:ext cx="2276793" cy="51442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3F5E8A5-669F-40AC-AD0F-152CEA710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33" b="-1"/>
          <a:stretch/>
        </p:blipFill>
        <p:spPr>
          <a:xfrm>
            <a:off x="5021801" y="3057097"/>
            <a:ext cx="2657846" cy="45458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E26E765A-3EE2-4352-9D7C-CBFF7294C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530" y="3532191"/>
            <a:ext cx="2724530" cy="743054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FAF79869-0559-4DD6-940F-6442671EC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364" y="4275245"/>
            <a:ext cx="2762636" cy="447737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53BF8D94-DD81-4A6D-9E0A-75770A351D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8377" y="4831422"/>
            <a:ext cx="4801270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66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Construction of Attribute Features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8248" y="1845800"/>
                <a:ext cx="10637241" cy="443894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news attributes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 and news ID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𝐼𝐷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zh-TW" altLang="en-US" sz="2000" dirty="0">
                    <a:solidFill>
                      <a:schemeClr val="tx1"/>
                    </a:solidFill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zh-TW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：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content features</a:t>
                </a:r>
              </a:p>
              <a:p>
                <a:pPr marL="201168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                                        </a:t>
                </a: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01168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𝑊：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titles, 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𝐸：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entities, 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𝑇：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topics, 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𝑆：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subtopics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virtual feature generation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8248" y="1845800"/>
                <a:ext cx="10637241" cy="4438940"/>
              </a:xfrm>
              <a:blipFill>
                <a:blip r:embed="rId2"/>
                <a:stretch>
                  <a:fillRect l="-16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18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24BE1B3-B39D-4FA5-9A1C-DFDF08EEF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872311"/>
            <a:ext cx="3460569" cy="495259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D68602C-4DC1-42F3-BA01-D733468CC6B8}"/>
              </a:ext>
            </a:extLst>
          </p:cNvPr>
          <p:cNvSpPr/>
          <p:nvPr/>
        </p:nvSpPr>
        <p:spPr>
          <a:xfrm>
            <a:off x="10727267" y="5530859"/>
            <a:ext cx="1185333" cy="1217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89A9F96-E467-4CA4-AB6B-0C1273564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915" y="3096770"/>
            <a:ext cx="5450228" cy="45690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04E65F9A-30CA-48A2-B7F7-F31EE5F79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1" y="5284802"/>
            <a:ext cx="8642169" cy="437784"/>
          </a:xfrm>
          <a:prstGeom prst="rect">
            <a:avLst/>
          </a:prstGeom>
        </p:spPr>
      </p:pic>
      <p:sp>
        <p:nvSpPr>
          <p:cNvPr id="9" name="箭號: 弧形下彎 8">
            <a:extLst>
              <a:ext uri="{FF2B5EF4-FFF2-40B4-BE49-F238E27FC236}">
                <a16:creationId xmlns:a16="http://schemas.microsoft.com/office/drawing/2014/main" id="{F0DEAC2F-FCE6-4F1E-B102-C99DAC9502A1}"/>
              </a:ext>
            </a:extLst>
          </p:cNvPr>
          <p:cNvSpPr/>
          <p:nvPr/>
        </p:nvSpPr>
        <p:spPr>
          <a:xfrm rot="10800000">
            <a:off x="3190789" y="5827833"/>
            <a:ext cx="3433469" cy="6319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Virtual Representation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248" y="1845800"/>
            <a:ext cx="10637241" cy="44389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user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news</a:t>
            </a: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                     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19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24BE1B3-B39D-4FA5-9A1C-DFDF08EEF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796" y="3804199"/>
            <a:ext cx="2110685" cy="302071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A224A23-832D-474D-AA83-3AD76C194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629" y="2607733"/>
            <a:ext cx="6160911" cy="40059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76EF914-EEE9-413F-BCC3-0B9054152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629" y="3697667"/>
            <a:ext cx="6160911" cy="37549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EB9BA7C-BED8-47E9-B8AA-03B5946D3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252" y="3804198"/>
            <a:ext cx="2131401" cy="302071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D68602C-4DC1-42F3-BA01-D733468CC6B8}"/>
              </a:ext>
            </a:extLst>
          </p:cNvPr>
          <p:cNvSpPr/>
          <p:nvPr/>
        </p:nvSpPr>
        <p:spPr>
          <a:xfrm>
            <a:off x="7738534" y="5063066"/>
            <a:ext cx="838200" cy="2032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B0D4BD1-36CF-4C04-884E-18F12D8FE13C}"/>
              </a:ext>
            </a:extLst>
          </p:cNvPr>
          <p:cNvSpPr/>
          <p:nvPr/>
        </p:nvSpPr>
        <p:spPr>
          <a:xfrm>
            <a:off x="11309280" y="5063066"/>
            <a:ext cx="882719" cy="251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20081FA-7322-4498-9DEE-60D333290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248" y="4466333"/>
            <a:ext cx="5454679" cy="190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34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  <a:endParaRPr lang="en-US" altLang="zh-TW" sz="2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Method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Experiment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Conclusion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D7D4CB-92A3-48D7-8800-A75F658E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1464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9E52A76E-F240-4047-924C-C0B0D7599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672" y="3354306"/>
            <a:ext cx="5341118" cy="310547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668209" cy="1450757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Content-oriented Feature Alignment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248" y="1845800"/>
            <a:ext cx="10637241" cy="44389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user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news</a:t>
            </a: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                     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20</a:t>
            </a:fld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F655952-4C8D-4388-ADBC-38CA7F2CC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927" y="2709249"/>
            <a:ext cx="5515745" cy="60968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20C609D-4947-48B2-A95F-17F8A5B55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927" y="4451679"/>
            <a:ext cx="5506218" cy="60015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0D8A95F-316D-4588-8C15-06AD3CF69E06}"/>
              </a:ext>
            </a:extLst>
          </p:cNvPr>
          <p:cNvSpPr/>
          <p:nvPr/>
        </p:nvSpPr>
        <p:spPr>
          <a:xfrm>
            <a:off x="8103765" y="3569826"/>
            <a:ext cx="369116" cy="2032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40EAE9B-6FF0-42C6-8DF3-F71706E78F8C}"/>
              </a:ext>
            </a:extLst>
          </p:cNvPr>
          <p:cNvSpPr/>
          <p:nvPr/>
        </p:nvSpPr>
        <p:spPr>
          <a:xfrm>
            <a:off x="10705820" y="3569826"/>
            <a:ext cx="392885" cy="1761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278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9E52A76E-F240-4047-924C-C0B0D7599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392" y="3354307"/>
            <a:ext cx="5789865" cy="336639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668209" cy="1450757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Task-oriented Feature Alignment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248" y="1845800"/>
            <a:ext cx="10637241" cy="44389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21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5066E2D-479C-4E62-A482-04342E098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044" y="2118974"/>
            <a:ext cx="6211167" cy="96215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0D8A95F-316D-4588-8C15-06AD3CF69E06}"/>
              </a:ext>
            </a:extLst>
          </p:cNvPr>
          <p:cNvSpPr/>
          <p:nvPr/>
        </p:nvSpPr>
        <p:spPr>
          <a:xfrm>
            <a:off x="9015766" y="3772017"/>
            <a:ext cx="369116" cy="2032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B0777B4-AA6E-4072-882E-84D52D69E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406" y="4555067"/>
            <a:ext cx="4560203" cy="108518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37C90EF8-BB0A-44B1-A9ED-2692350EA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880" y="3873617"/>
            <a:ext cx="4121253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60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668209" cy="1450757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Overall Loss Function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248" y="1845800"/>
            <a:ext cx="10637241" cy="44389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22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1E63EEF-C6ED-4EEC-A1A5-65B1CC3F4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0"/>
          <a:stretch/>
        </p:blipFill>
        <p:spPr>
          <a:xfrm>
            <a:off x="1814996" y="2549682"/>
            <a:ext cx="6101337" cy="64335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5F20CB9-1A51-4AF3-A937-39D4953E1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563" y="4744490"/>
            <a:ext cx="4560203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34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34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Method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Conclusion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D7D4CB-92A3-48D7-8800-A75F658E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2253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Data Set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news content and user click behavior information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recommendation scenarios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BCB90DA-330F-4FA0-898F-6C93E3CF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24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949BEBA-0190-4952-B577-2FA6C467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977" y="2621178"/>
            <a:ext cx="7770041" cy="146807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5D59BAE-BC79-4608-9955-E7FEB642AA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" b="-1"/>
          <a:stretch/>
        </p:blipFill>
        <p:spPr>
          <a:xfrm>
            <a:off x="3385758" y="5127812"/>
            <a:ext cx="5420481" cy="11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Baseline -- NPA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personalized attention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mechanism to select important words and news articles according to user preferences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BCB90DA-330F-4FA0-898F-6C93E3CF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25</a:t>
            </a:fld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6DE2764-360E-4C59-BE99-058CE7996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33"/>
          <a:stretch/>
        </p:blipFill>
        <p:spPr>
          <a:xfrm>
            <a:off x="5387788" y="2535543"/>
            <a:ext cx="6732494" cy="42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92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Baseline -- NRMS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multi-head self-attention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mechanism in user and news encoders to capture interactions between words in news titles, and between news browsed by users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BCB90DA-330F-4FA0-898F-6C93E3CF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26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7D3363B-89E4-40CD-AF30-E86976C22C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10"/>
          <a:stretch/>
        </p:blipFill>
        <p:spPr>
          <a:xfrm>
            <a:off x="4064934" y="2994212"/>
            <a:ext cx="4670054" cy="372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35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Baseline -- NAML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attentive multi-view learning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to incorporate different kinds of news information such as titles, bodies and topic categories into the representations of news articles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BCB90DA-330F-4FA0-898F-6C93E3CF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27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35798E8-F1C8-4AF5-9C8D-C2FB45BC9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07"/>
          <a:stretch/>
        </p:blipFill>
        <p:spPr>
          <a:xfrm>
            <a:off x="3746180" y="2920018"/>
            <a:ext cx="8105161" cy="38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71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>
            <a:extLst>
              <a:ext uri="{FF2B5EF4-FFF2-40B4-BE49-F238E27FC236}">
                <a16:creationId xmlns:a16="http://schemas.microsoft.com/office/drawing/2014/main" id="{DD6F1923-D169-4809-8087-58640BA560C8}"/>
              </a:ext>
            </a:extLst>
          </p:cNvPr>
          <p:cNvGrpSpPr/>
          <p:nvPr/>
        </p:nvGrpSpPr>
        <p:grpSpPr>
          <a:xfrm>
            <a:off x="1355957" y="2632078"/>
            <a:ext cx="8321233" cy="2629267"/>
            <a:chOff x="715877" y="2670178"/>
            <a:chExt cx="8321233" cy="2629267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EBE4BD74-AD5C-4AAB-92F9-A224FAAE2F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497"/>
            <a:stretch/>
          </p:blipFill>
          <p:spPr>
            <a:xfrm>
              <a:off x="1079684" y="2679704"/>
              <a:ext cx="7957426" cy="2619741"/>
            </a:xfrm>
            <a:prstGeom prst="rect">
              <a:avLst/>
            </a:prstGeom>
          </p:spPr>
        </p:pic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35B2DC32-4C09-42FB-B683-D916AC3996BC}"/>
                </a:ext>
              </a:extLst>
            </p:cNvPr>
            <p:cNvGrpSpPr/>
            <p:nvPr/>
          </p:nvGrpSpPr>
          <p:grpSpPr>
            <a:xfrm>
              <a:off x="715877" y="2670178"/>
              <a:ext cx="8321232" cy="2629267"/>
              <a:chOff x="715877" y="2670178"/>
              <a:chExt cx="8321232" cy="2629267"/>
            </a:xfrm>
          </p:grpSpPr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681D1759-AE5F-4C6A-8A5D-C9CE23E2CC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877" y="2670178"/>
                <a:ext cx="6582694" cy="2629267"/>
              </a:xfrm>
              <a:prstGeom prst="rect">
                <a:avLst/>
              </a:prstGeom>
            </p:spPr>
          </p:pic>
          <p:pic>
            <p:nvPicPr>
              <p:cNvPr id="18" name="圖片 17">
                <a:extLst>
                  <a:ext uri="{FF2B5EF4-FFF2-40B4-BE49-F238E27FC236}">
                    <a16:creationId xmlns:a16="http://schemas.microsoft.com/office/drawing/2014/main" id="{8B4C93A5-D651-4B29-987B-C978942971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4226" t="12319"/>
              <a:stretch/>
            </p:blipFill>
            <p:spPr>
              <a:xfrm>
                <a:off x="4359681" y="2994073"/>
                <a:ext cx="1038371" cy="2305372"/>
              </a:xfrm>
              <a:prstGeom prst="rect">
                <a:avLst/>
              </a:prstGeom>
            </p:spPr>
          </p:pic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BBBD5090-5427-4464-AA38-84D4F63FF1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2361"/>
              <a:stretch/>
            </p:blipFill>
            <p:spPr>
              <a:xfrm>
                <a:off x="5398052" y="2975023"/>
                <a:ext cx="1133633" cy="2232351"/>
              </a:xfrm>
              <a:prstGeom prst="rect">
                <a:avLst/>
              </a:prstGeom>
            </p:spPr>
          </p:pic>
          <p:pic>
            <p:nvPicPr>
              <p:cNvPr id="19" name="圖片 18">
                <a:extLst>
                  <a:ext uri="{FF2B5EF4-FFF2-40B4-BE49-F238E27FC236}">
                    <a16:creationId xmlns:a16="http://schemas.microsoft.com/office/drawing/2014/main" id="{5DE40B9D-F64C-4D96-BFB1-00228AE60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31685" y="2994073"/>
                <a:ext cx="1228896" cy="2219635"/>
              </a:xfrm>
              <a:prstGeom prst="rect">
                <a:avLst/>
              </a:prstGeom>
            </p:spPr>
          </p:pic>
          <p:pic>
            <p:nvPicPr>
              <p:cNvPr id="21" name="圖片 20">
                <a:extLst>
                  <a:ext uri="{FF2B5EF4-FFF2-40B4-BE49-F238E27FC236}">
                    <a16:creationId xmlns:a16="http://schemas.microsoft.com/office/drawing/2014/main" id="{4E8740EA-290B-440D-AFC2-CDA6F9748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0581" y="2994073"/>
                <a:ext cx="1276528" cy="2219635"/>
              </a:xfrm>
              <a:prstGeom prst="rect">
                <a:avLst/>
              </a:prstGeom>
            </p:spPr>
          </p:pic>
        </p:grp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BCB90DA-330F-4FA0-898F-6C93E3CF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28</a:t>
            </a:fld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059398F-AC0D-41A4-AA8B-9E3DE5FD528F}"/>
              </a:ext>
            </a:extLst>
          </p:cNvPr>
          <p:cNvSpPr txBox="1"/>
          <p:nvPr/>
        </p:nvSpPr>
        <p:spPr>
          <a:xfrm>
            <a:off x="5177440" y="2262505"/>
            <a:ext cx="54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WU</a:t>
            </a:r>
            <a:endParaRPr lang="zh-TW" altLang="en-US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AC0CF0ED-B326-4FB6-9B64-A3AB965889FD}"/>
              </a:ext>
            </a:extLst>
          </p:cNvPr>
          <p:cNvSpPr txBox="1"/>
          <p:nvPr/>
        </p:nvSpPr>
        <p:spPr>
          <a:xfrm>
            <a:off x="6334437" y="2260420"/>
            <a:ext cx="54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CU</a:t>
            </a:r>
            <a:endParaRPr lang="zh-TW" altLang="en-US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82A28B83-A1CA-4ED8-BDC0-7A1224D4D76F}"/>
              </a:ext>
            </a:extLst>
          </p:cNvPr>
          <p:cNvSpPr txBox="1"/>
          <p:nvPr/>
        </p:nvSpPr>
        <p:spPr>
          <a:xfrm>
            <a:off x="7524642" y="2260420"/>
            <a:ext cx="54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WN</a:t>
            </a:r>
            <a:endParaRPr lang="zh-TW" altLang="en-US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10DF4D68-CDCD-4C2E-9C34-132CB87DF29F}"/>
              </a:ext>
            </a:extLst>
          </p:cNvPr>
          <p:cNvSpPr txBox="1"/>
          <p:nvPr/>
        </p:nvSpPr>
        <p:spPr>
          <a:xfrm>
            <a:off x="8768414" y="2260420"/>
            <a:ext cx="54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CN</a:t>
            </a:r>
            <a:endParaRPr lang="zh-TW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F494F83-7340-47F0-AF43-326359C59DAD}"/>
              </a:ext>
            </a:extLst>
          </p:cNvPr>
          <p:cNvSpPr/>
          <p:nvPr/>
        </p:nvSpPr>
        <p:spPr>
          <a:xfrm>
            <a:off x="4999761" y="3845573"/>
            <a:ext cx="4418559" cy="6191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6A3AAA8-688A-480C-BEDD-023ECF441241}"/>
              </a:ext>
            </a:extLst>
          </p:cNvPr>
          <p:cNvSpPr/>
          <p:nvPr/>
        </p:nvSpPr>
        <p:spPr>
          <a:xfrm>
            <a:off x="8505825" y="3228843"/>
            <a:ext cx="803610" cy="18670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38623B0-D244-4F05-A93D-717932472522}"/>
              </a:ext>
            </a:extLst>
          </p:cNvPr>
          <p:cNvSpPr txBox="1"/>
          <p:nvPr/>
        </p:nvSpPr>
        <p:spPr>
          <a:xfrm>
            <a:off x="-66900" y="3532503"/>
            <a:ext cx="2845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personalized attention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6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8BA2C84-8AD2-4A7D-AF74-C7192B7E321B}"/>
              </a:ext>
            </a:extLst>
          </p:cNvPr>
          <p:cNvSpPr txBox="1"/>
          <p:nvPr/>
        </p:nvSpPr>
        <p:spPr>
          <a:xfrm>
            <a:off x="-55925" y="4212258"/>
            <a:ext cx="2589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multi-head self-attention</a:t>
            </a:r>
            <a:endParaRPr lang="zh-TW" altLang="en-US" sz="16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2075804-2C7A-43BB-A95E-A6A8DAED0DE3}"/>
              </a:ext>
            </a:extLst>
          </p:cNvPr>
          <p:cNvSpPr txBox="1"/>
          <p:nvPr/>
        </p:nvSpPr>
        <p:spPr>
          <a:xfrm>
            <a:off x="-55925" y="4892013"/>
            <a:ext cx="2938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attentive multi-view learning</a:t>
            </a:r>
            <a:endParaRPr lang="zh-TW" altLang="en-US" sz="16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37DCBB5-E9A9-4C95-9169-6EFCD55D6E81}"/>
              </a:ext>
            </a:extLst>
          </p:cNvPr>
          <p:cNvSpPr/>
          <p:nvPr/>
        </p:nvSpPr>
        <p:spPr>
          <a:xfrm>
            <a:off x="5009697" y="4573062"/>
            <a:ext cx="708763" cy="57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09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Baseline -- MAIL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200" dirty="0" err="1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AutoEncoder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BCB90DA-330F-4FA0-898F-6C93E3CF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29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C6D27A8-0CA6-41BB-924F-9E3FBF64E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62" b="689"/>
          <a:stretch/>
        </p:blipFill>
        <p:spPr>
          <a:xfrm>
            <a:off x="3665997" y="1800433"/>
            <a:ext cx="7611895" cy="456330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C57D95B-0102-4ABB-A700-DAE432754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7" y="6238843"/>
            <a:ext cx="3900405" cy="5863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E19CEAF-4817-4FD3-B398-CFD44CDFC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787" y="6312747"/>
            <a:ext cx="4354416" cy="517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806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Cold-Start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Problem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578254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3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C18C4B0-D9A8-41AE-9483-AB137C0CE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071" y="2073347"/>
            <a:ext cx="8528146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0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Baseline --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GAZRec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Generative Adversarial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BCB90DA-330F-4FA0-898F-6C93E3CF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30</a:t>
            </a:fld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14D1A12-EDE6-4E94-8805-3B777B41C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" t="3717" r="1901" b="1735"/>
          <a:stretch/>
        </p:blipFill>
        <p:spPr>
          <a:xfrm>
            <a:off x="3074894" y="2279803"/>
            <a:ext cx="9000565" cy="454510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0E67420-EFCD-4CDD-9140-9923AC7EC3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039" r="10131" b="34853"/>
          <a:stretch/>
        </p:blipFill>
        <p:spPr>
          <a:xfrm>
            <a:off x="278886" y="5947526"/>
            <a:ext cx="5306126" cy="329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D08C82C-0FCD-4AFC-A4D3-F0F7E2DF8C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726" r="8373" b="55138"/>
          <a:stretch/>
        </p:blipFill>
        <p:spPr>
          <a:xfrm>
            <a:off x="350113" y="6317377"/>
            <a:ext cx="5306126" cy="2848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7599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Ablation Experiments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2017D1E6-61EA-47DA-80E7-2EBBC6FB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31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FC45CB2-46A7-45E4-903C-F749D1827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736" y="2212818"/>
            <a:ext cx="7510122" cy="384609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F85AF1C-57DC-4C7F-AC50-E69843801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137" y="1910946"/>
            <a:ext cx="2467319" cy="24768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AA1B52C-E536-486F-BB2F-543C6C0C6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141" y="2686050"/>
            <a:ext cx="4595033" cy="6477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3A655F3-45E4-4DF8-AD15-1CCC04ACF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141" y="3318298"/>
            <a:ext cx="4595033" cy="6477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3BD70B8-8B68-4357-8BAC-B565C878C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301" y="4047703"/>
            <a:ext cx="800100" cy="35284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B0A14C7-CEBC-4F31-BB25-DBE144F52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8" y="4591211"/>
            <a:ext cx="800100" cy="35284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F8FF60B8-E076-4B16-A326-F20A40749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929" y="5311143"/>
            <a:ext cx="800100" cy="35284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10AD057-54B1-42B2-A207-A2C69C9E76C1}"/>
              </a:ext>
            </a:extLst>
          </p:cNvPr>
          <p:cNvSpPr txBox="1"/>
          <p:nvPr/>
        </p:nvSpPr>
        <p:spPr>
          <a:xfrm>
            <a:off x="376518" y="4135864"/>
            <a:ext cx="16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err="1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AutoEncoder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671EBB5-948D-4D0F-9543-A7DB007B2FF1}"/>
              </a:ext>
            </a:extLst>
          </p:cNvPr>
          <p:cNvSpPr txBox="1"/>
          <p:nvPr/>
        </p:nvSpPr>
        <p:spPr>
          <a:xfrm>
            <a:off x="0" y="4810013"/>
            <a:ext cx="262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Generative Adversarial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27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34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Method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Experiment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Conclusion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D7D4CB-92A3-48D7-8800-A75F658E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0228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Conclusion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861638" cy="51557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a </a:t>
            </a:r>
            <a:r>
              <a:rPr lang="en-US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model-agnostic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framework called </a:t>
            </a:r>
            <a:r>
              <a:rPr lang="en-US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SFCNR,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which enhances recommendation performance in both </a:t>
            </a:r>
            <a:r>
              <a:rPr lang="en-US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user and news cold-start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scenarios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content-oriented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and </a:t>
            </a:r>
            <a:r>
              <a:rPr lang="en-US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task-oriented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feature alignments ensure that virtual features align with the original distribution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a </a:t>
            </a:r>
            <a:r>
              <a:rPr lang="en-US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personalized gating mechanism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to perform weighted fusion based on the quality of raw representation learning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B35C7DE-851C-42B3-A0E2-51F5B3D4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286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Evaluation Metrics – AUC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Area under the Curve of ROC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ROC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BCB90DA-330F-4FA0-898F-6C93E3CF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B9F0D-3A1A-4850-A36F-E3B63A7CC30A}" type="slidenum">
              <a:rPr kumimoji="0" lang="zh-TW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TW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02BE85B-97F4-4D68-97DC-C7603D6C6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850" y="2542019"/>
            <a:ext cx="3000374" cy="247173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19BC9B9-7899-4138-A448-83D9E16B1E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3"/>
          <a:stretch/>
        </p:blipFill>
        <p:spPr>
          <a:xfrm>
            <a:off x="1791107" y="3052012"/>
            <a:ext cx="3492093" cy="328234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08CE4FA-DE12-4AE6-8440-E03C3F3B1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783" y="5660331"/>
            <a:ext cx="2638425" cy="33337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80D3034-727B-4C23-91B2-FB0322667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733" y="5216924"/>
            <a:ext cx="26574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70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ROC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5" name="內容版面配置區 14">
            <a:extLst>
              <a:ext uri="{FF2B5EF4-FFF2-40B4-BE49-F238E27FC236}">
                <a16:creationId xmlns:a16="http://schemas.microsoft.com/office/drawing/2014/main" id="{E0E0B0F8-E537-4473-9EFE-B387948FB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1667" y="142923"/>
            <a:ext cx="3361643" cy="6681988"/>
          </a:xfrm>
          <a:prstGeom prst="rect">
            <a:avLst/>
          </a:prstGeo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BCB90DA-330F-4FA0-898F-6C93E3CF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B9F0D-3A1A-4850-A36F-E3B63A7CC30A}" type="slidenum">
              <a:rPr kumimoji="0" lang="zh-TW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TW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CBF3E8AC-BB2C-4E00-91ED-4EFF68760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11" y="1840458"/>
            <a:ext cx="2783571" cy="276680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33383AD-9371-4857-972A-E850958F5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322" y="4710359"/>
            <a:ext cx="64579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Evaluation Metrics – MRR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Mean Reciprocal Rank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BCB90DA-330F-4FA0-898F-6C93E3CF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B9F0D-3A1A-4850-A36F-E3B63A7CC30A}" type="slidenum">
              <a:rPr kumimoji="0" lang="zh-TW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TW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BC0E6C4-C456-4ED8-9DA2-CA5129284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939" y="2497224"/>
            <a:ext cx="3870928" cy="423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91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Evaluation Metrics – NDCG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Normalized Discounted Cumulative Gain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BCB90DA-330F-4FA0-898F-6C93E3CF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B9F0D-3A1A-4850-A36F-E3B63A7CC30A}" type="slidenum">
              <a:rPr kumimoji="0" lang="zh-TW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TW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A58755A-5018-4B4C-9AFD-00BB5BF7C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840" y="2799267"/>
            <a:ext cx="3349408" cy="79589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7169BC6-AFA2-4E7E-8BA4-F742E011C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724" y="3971460"/>
            <a:ext cx="3047493" cy="86300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3016579-3C9D-4E9B-AF4D-8B11E78D6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261" y="4058733"/>
            <a:ext cx="2922256" cy="7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2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Enhance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representation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with Auxiliary Information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D4865A7-062D-4516-B944-D50A3CFB30AE}"/>
              </a:ext>
            </a:extLst>
          </p:cNvPr>
          <p:cNvSpPr/>
          <p:nvPr/>
        </p:nvSpPr>
        <p:spPr>
          <a:xfrm>
            <a:off x="3864119" y="4451778"/>
            <a:ext cx="3859337" cy="1329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A972151-BEF6-4F53-994E-F0EF533E3C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96" r="53879"/>
          <a:stretch/>
        </p:blipFill>
        <p:spPr>
          <a:xfrm>
            <a:off x="596403" y="2023533"/>
            <a:ext cx="3933263" cy="3299320"/>
          </a:xfrm>
          <a:prstGeom prst="rect">
            <a:avLst/>
          </a:prstGeom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37003D59-BBE8-46DD-81F5-9F2101602219}"/>
              </a:ext>
            </a:extLst>
          </p:cNvPr>
          <p:cNvSpPr/>
          <p:nvPr/>
        </p:nvSpPr>
        <p:spPr>
          <a:xfrm>
            <a:off x="4827855" y="4626810"/>
            <a:ext cx="1185334" cy="645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857482E-F5EF-494F-BCA2-6BFBEBC20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710" y="4084319"/>
            <a:ext cx="1219200" cy="12192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EC56EE9-9F3E-4601-9367-6017A23CD689}"/>
              </a:ext>
            </a:extLst>
          </p:cNvPr>
          <p:cNvSpPr txBox="1"/>
          <p:nvPr/>
        </p:nvSpPr>
        <p:spPr>
          <a:xfrm>
            <a:off x="5989645" y="5440183"/>
            <a:ext cx="264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User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representation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933B234-8053-4C51-B5FA-1AF65DBC7A9F}"/>
              </a:ext>
            </a:extLst>
          </p:cNvPr>
          <p:cNvSpPr txBox="1"/>
          <p:nvPr/>
        </p:nvSpPr>
        <p:spPr>
          <a:xfrm>
            <a:off x="7035800" y="2685441"/>
            <a:ext cx="174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 attributes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91D483B-A458-4FA1-8E8E-275EFAD0C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046" y="2179275"/>
            <a:ext cx="1219200" cy="1219200"/>
          </a:xfrm>
          <a:prstGeom prst="rect">
            <a:avLst/>
          </a:prstGeom>
        </p:spPr>
      </p:pic>
      <p:sp>
        <p:nvSpPr>
          <p:cNvPr id="15" name="箭號: 彎曲 14">
            <a:extLst>
              <a:ext uri="{FF2B5EF4-FFF2-40B4-BE49-F238E27FC236}">
                <a16:creationId xmlns:a16="http://schemas.microsoft.com/office/drawing/2014/main" id="{643BDFF5-3D45-4B0D-8147-AD3CAC009A06}"/>
              </a:ext>
            </a:extLst>
          </p:cNvPr>
          <p:cNvSpPr/>
          <p:nvPr/>
        </p:nvSpPr>
        <p:spPr>
          <a:xfrm rot="16200000" flipH="1">
            <a:off x="4769554" y="3411681"/>
            <a:ext cx="1329268" cy="561625"/>
          </a:xfrm>
          <a:prstGeom prst="bentArrow">
            <a:avLst>
              <a:gd name="adj1" fmla="val 25000"/>
              <a:gd name="adj2" fmla="val 2763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47F6F30C-C525-49CB-81CC-6AE936068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813" y="3803228"/>
            <a:ext cx="1559482" cy="155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34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Experiment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Conclusion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D7D4CB-92A3-48D7-8800-A75F658E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246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273" y="1832484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290388" cy="1450757"/>
          </a:xfrm>
        </p:spPr>
        <p:txBody>
          <a:bodyPr>
            <a:no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Symmetric Few-shot Learning framework for Cold-start News Recommendation (SFCNR)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F4204C8-684A-4E47-808D-1204B7E6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6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9D3E3C6-5DBC-4F7A-9B44-B29C75259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880" y="1832484"/>
            <a:ext cx="8540239" cy="496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7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273" y="1832484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290388" cy="1450757"/>
          </a:xfrm>
        </p:spPr>
        <p:txBody>
          <a:bodyPr>
            <a:no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Symmetric Few-shot Learning framework for Cold-start News Recommendation (SFCNR)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F4204C8-684A-4E47-808D-1204B7E6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7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9D3E3C6-5DBC-4F7A-9B44-B29C75259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880" y="1832484"/>
            <a:ext cx="8540239" cy="496461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CBC30C7-DD01-4C93-A2A8-DC863B1D7412}"/>
              </a:ext>
            </a:extLst>
          </p:cNvPr>
          <p:cNvSpPr/>
          <p:nvPr/>
        </p:nvSpPr>
        <p:spPr>
          <a:xfrm>
            <a:off x="1684867" y="1804674"/>
            <a:ext cx="3276600" cy="4629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0712C63-8483-48EB-990B-FA2098B924F8}"/>
              </a:ext>
            </a:extLst>
          </p:cNvPr>
          <p:cNvSpPr/>
          <p:nvPr/>
        </p:nvSpPr>
        <p:spPr>
          <a:xfrm>
            <a:off x="7340600" y="1782651"/>
            <a:ext cx="3276600" cy="4509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DDED64C-893A-49BF-BFFD-A9E706E2E5F6}"/>
              </a:ext>
            </a:extLst>
          </p:cNvPr>
          <p:cNvSpPr/>
          <p:nvPr/>
        </p:nvSpPr>
        <p:spPr>
          <a:xfrm>
            <a:off x="4961467" y="1832484"/>
            <a:ext cx="2379133" cy="4460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32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Definition of Warm/Cold Users and News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8248" y="1845800"/>
                <a:ext cx="10637241" cy="441953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𝑢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TW" altLang="en-US" sz="240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𝑓𝑙𝑎𝑔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                   A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attribute features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behavior features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𝑛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𝑓𝑙𝑎𝑔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}</m:t>
                    </m:r>
                    <m:r>
                      <a:rPr lang="zh-TW" alt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              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content features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U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users who have clicked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               </m:t>
                    </m:r>
                    <m:r>
                      <a:rPr lang="en-US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𝑓𝑙𝑎𝑔</m:t>
                    </m:r>
                    <m:r>
                      <a:rPr lang="zh-TW" alt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：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used in the gating mechanism          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8248" y="1845800"/>
                <a:ext cx="10637241" cy="4419533"/>
              </a:xfrm>
              <a:blipFill>
                <a:blip r:embed="rId2"/>
                <a:stretch>
                  <a:fillRect l="-16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8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DE4CA9B-7C18-4F0C-9D84-00FF38AA3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914" y="4337108"/>
            <a:ext cx="6120137" cy="120377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AB62C6C-D859-45D3-AA04-FE5BDE2CFB48}"/>
              </a:ext>
            </a:extLst>
          </p:cNvPr>
          <p:cNvSpPr txBox="1"/>
          <p:nvPr/>
        </p:nvSpPr>
        <p:spPr>
          <a:xfrm>
            <a:off x="1861656" y="4345497"/>
            <a:ext cx="1291905" cy="37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warm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AAEC9D3-CCB5-4995-8C93-105DDF9D5223}"/>
              </a:ext>
            </a:extLst>
          </p:cNvPr>
          <p:cNvSpPr txBox="1"/>
          <p:nvPr/>
        </p:nvSpPr>
        <p:spPr>
          <a:xfrm>
            <a:off x="1861656" y="4795089"/>
            <a:ext cx="1291905" cy="37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normal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E587504-540C-4A02-ABA4-E1D4B814A7A3}"/>
              </a:ext>
            </a:extLst>
          </p:cNvPr>
          <p:cNvSpPr txBox="1"/>
          <p:nvPr/>
        </p:nvSpPr>
        <p:spPr>
          <a:xfrm>
            <a:off x="1861656" y="5244681"/>
            <a:ext cx="1291905" cy="37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cold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9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Basic Recommendation Tower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248" y="1845800"/>
            <a:ext cx="10637241" cy="46139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generate representations of user behaviors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and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news contents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cold users or news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→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enhance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with virtual information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9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DEC304E-8ADD-455F-B1A0-E2A6D4E84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3"/>
          <a:stretch/>
        </p:blipFill>
        <p:spPr>
          <a:xfrm>
            <a:off x="8774884" y="2500767"/>
            <a:ext cx="2813108" cy="423027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25159BE-79DC-4A99-9F84-E787D994D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92" y="4780030"/>
            <a:ext cx="62293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22004</TotalTime>
  <Words>740</Words>
  <Application>Microsoft Office PowerPoint</Application>
  <PresentationFormat>寬螢幕</PresentationFormat>
  <Paragraphs>190</Paragraphs>
  <Slides>37</Slides>
  <Notes>0</Notes>
  <HiddenSlides>1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4" baseType="lpstr">
      <vt:lpstr>微軟正黑體</vt:lpstr>
      <vt:lpstr>Calibri</vt:lpstr>
      <vt:lpstr>Calibri Light</vt:lpstr>
      <vt:lpstr>Cambria Math</vt:lpstr>
      <vt:lpstr>Times New Roman</vt:lpstr>
      <vt:lpstr>Wingdings</vt:lpstr>
      <vt:lpstr>回顧</vt:lpstr>
      <vt:lpstr>Self-supervised Contrastive Enhancement with Symmetric Few-shot Learning Towers for Cold-start News Recommendation</vt:lpstr>
      <vt:lpstr>Outline</vt:lpstr>
      <vt:lpstr>Cold-Start Problem</vt:lpstr>
      <vt:lpstr>Enhance representation  with Auxiliary Information</vt:lpstr>
      <vt:lpstr>Outline</vt:lpstr>
      <vt:lpstr>Symmetric Few-shot Learning framework for Cold-start News Recommendation (SFCNR)</vt:lpstr>
      <vt:lpstr>Symmetric Few-shot Learning framework for Cold-start News Recommendation (SFCNR)</vt:lpstr>
      <vt:lpstr>Definition of Warm/Cold Users and News</vt:lpstr>
      <vt:lpstr>Basic Recommendation Tower</vt:lpstr>
      <vt:lpstr>Basic Training</vt:lpstr>
      <vt:lpstr>Personalized Gating Mechanism</vt:lpstr>
      <vt:lpstr>Symmetric Few-shot Learning Towers</vt:lpstr>
      <vt:lpstr>Construction of Attribute Features</vt:lpstr>
      <vt:lpstr>The Basic concepts of  Attention Mechanism</vt:lpstr>
      <vt:lpstr>Three steps by Attention Mechanisms</vt:lpstr>
      <vt:lpstr>Attention種類</vt:lpstr>
      <vt:lpstr>Methods for Getting Matching Scores  (Query and Keys)</vt:lpstr>
      <vt:lpstr>Construction of Attribute Features</vt:lpstr>
      <vt:lpstr>Virtual Representation</vt:lpstr>
      <vt:lpstr>Content-oriented Feature Alignment</vt:lpstr>
      <vt:lpstr>Task-oriented Feature Alignment</vt:lpstr>
      <vt:lpstr>Overall Loss Function</vt:lpstr>
      <vt:lpstr>Outline</vt:lpstr>
      <vt:lpstr>Data Set</vt:lpstr>
      <vt:lpstr>Baseline -- NPA</vt:lpstr>
      <vt:lpstr>Baseline -- NRMS</vt:lpstr>
      <vt:lpstr>Baseline -- NAML</vt:lpstr>
      <vt:lpstr>Experiment</vt:lpstr>
      <vt:lpstr>Baseline -- MAIL</vt:lpstr>
      <vt:lpstr>Baseline -- GAZRec</vt:lpstr>
      <vt:lpstr>Ablation Experiments</vt:lpstr>
      <vt:lpstr>Outline</vt:lpstr>
      <vt:lpstr>Conclusion</vt:lpstr>
      <vt:lpstr>Evaluation Metrics – AUC</vt:lpstr>
      <vt:lpstr>ROC</vt:lpstr>
      <vt:lpstr>Evaluation Metrics – MRR</vt:lpstr>
      <vt:lpstr>Evaluation Metrics – NDCG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youn</dc:creator>
  <cp:lastModifiedBy>2F會議室</cp:lastModifiedBy>
  <cp:revision>373</cp:revision>
  <cp:lastPrinted>2024-03-12T05:31:32Z</cp:lastPrinted>
  <dcterms:created xsi:type="dcterms:W3CDTF">2023-03-18T19:54:23Z</dcterms:created>
  <dcterms:modified xsi:type="dcterms:W3CDTF">2024-03-12T08:32:36Z</dcterms:modified>
</cp:coreProperties>
</file>